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8288000" cy="10287000"/>
  <p:notesSz cx="6858000" cy="9144000"/>
  <p:embeddedFontLs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Open Sans Bold" pitchFamily="2" charset="0"/>
      <p:regular r:id="rId16"/>
      <p:bold r:id="rId17"/>
    </p:embeddedFont>
    <p:embeddedFont>
      <p:font typeface="Open Sans Bold Bold" pitchFamily="2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26" autoAdjust="0"/>
  </p:normalViewPr>
  <p:slideViewPr>
    <p:cSldViewPr>
      <p:cViewPr varScale="1">
        <p:scale>
          <a:sx n="77" d="100"/>
          <a:sy n="77" d="100"/>
        </p:scale>
        <p:origin x="392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26.05.2025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Getting to work step 1 (discussing ideas and templates) +process feedback, coffee/toilet break: 50 mins</a:t>
            </a:r>
          </a:p>
          <a:p>
            <a:r>
              <a:rPr lang="en-US"/>
              <a:t> </a:t>
            </a:r>
          </a:p>
          <a:p>
            <a:r>
              <a:rPr lang="en-US"/>
              <a:t>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Getting to work step 1 (discussing ideas and templates) +process feedback, coffee/toilet break: 50 mins</a:t>
            </a:r>
          </a:p>
          <a:p>
            <a:r>
              <a:rPr lang="en-US"/>
              <a:t> </a:t>
            </a:r>
          </a:p>
          <a:p>
            <a:r>
              <a:rPr lang="en-US"/>
              <a:t>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Getting to work step 1 (discussing ideas and templates) +process feedback, coffee/toilet break: 50 mins</a:t>
            </a:r>
          </a:p>
          <a:p>
            <a:r>
              <a:rPr lang="en-US"/>
              <a:t> </a:t>
            </a:r>
          </a:p>
          <a:p>
            <a:r>
              <a:rPr lang="en-US"/>
              <a:t>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Getting to work step 1 (discussing ideas and templates) +process feedback, coffee/toilet break: 50 mins</a:t>
            </a:r>
          </a:p>
          <a:p>
            <a:r>
              <a:rPr lang="en-US"/>
              <a:t> </a:t>
            </a:r>
          </a:p>
          <a:p>
            <a:r>
              <a:rPr lang="en-US"/>
              <a:t>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Getting to work step 1 (discussing ideas and templates) +process feedback, coffee/toilet break: 50 mins</a:t>
            </a:r>
          </a:p>
          <a:p>
            <a:r>
              <a:rPr lang="en-US"/>
              <a:t> </a:t>
            </a:r>
          </a:p>
          <a:p>
            <a:r>
              <a:rPr lang="en-US"/>
              <a:t>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Getting to work step 1 (discussing ideas and templates) +process feedback, coffee/toilet break: 50 mins</a:t>
            </a:r>
          </a:p>
          <a:p>
            <a:r>
              <a:rPr lang="en-US"/>
              <a:t> </a:t>
            </a:r>
          </a:p>
          <a:p>
            <a:r>
              <a:rPr lang="en-US"/>
              <a:t>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5652" y="0"/>
            <a:ext cx="643589" cy="10287000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3" name="TextBox 3"/>
          <p:cNvSpPr txBox="1"/>
          <p:nvPr/>
        </p:nvSpPr>
        <p:spPr>
          <a:xfrm>
            <a:off x="4731596" y="3867129"/>
            <a:ext cx="8824809" cy="12763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000" b="1" spc="434">
                <a:solidFill>
                  <a:srgbClr val="EC7C33"/>
                </a:solidFill>
                <a:latin typeface="Open Sans Bold Bold"/>
                <a:ea typeface="Open Sans Bold Bold"/>
                <a:cs typeface="Open Sans Bold Bold"/>
                <a:sym typeface="Open Sans Bold Bold"/>
              </a:rPr>
              <a:t>LIMITING BELIEFS</a:t>
            </a:r>
          </a:p>
        </p:txBody>
      </p:sp>
      <p:sp>
        <p:nvSpPr>
          <p:cNvPr id="4" name="AutoShape 4"/>
          <p:cNvSpPr/>
          <p:nvPr/>
        </p:nvSpPr>
        <p:spPr>
          <a:xfrm>
            <a:off x="4731596" y="5143473"/>
            <a:ext cx="8810904" cy="3951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32275" y="3812985"/>
            <a:ext cx="5264848" cy="2594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Limiting</a:t>
            </a:r>
          </a:p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Beliefs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7741078" y="1028700"/>
            <a:ext cx="9973700" cy="14892667"/>
            <a:chOff x="0" y="0"/>
            <a:chExt cx="13298266" cy="19856889"/>
          </a:xfrm>
        </p:grpSpPr>
        <p:sp>
          <p:nvSpPr>
            <p:cNvPr id="4" name="TextBox 4"/>
            <p:cNvSpPr txBox="1"/>
            <p:nvPr/>
          </p:nvSpPr>
          <p:spPr>
            <a:xfrm>
              <a:off x="0" y="-47625"/>
              <a:ext cx="13298266" cy="141700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199"/>
                </a:lnSpc>
              </a:pPr>
              <a:r>
                <a:rPr lang="en-US" sz="2999" spc="149">
                  <a:solidFill>
                    <a:srgbClr val="EC7C33"/>
                  </a:solidFill>
                  <a:latin typeface="Open Sans"/>
                  <a:ea typeface="Open Sans"/>
                  <a:cs typeface="Open Sans"/>
                  <a:sym typeface="Open Sans"/>
                </a:rPr>
                <a:t>Deep-rooted, often unconscious assumptions about ourselves, others or the world that limit our thinking and actions. </a:t>
              </a:r>
            </a:p>
            <a:p>
              <a:pPr algn="l">
                <a:lnSpc>
                  <a:spcPts val="4199"/>
                </a:lnSpc>
              </a:pPr>
              <a:endPara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algn="l">
                <a:lnSpc>
                  <a:spcPts val="4199"/>
                </a:lnSpc>
              </a:pPr>
              <a:r>
                <a:rPr lang="en-US" sz="2999" spc="149">
                  <a:solidFill>
                    <a:srgbClr val="EC7C33"/>
                  </a:solidFill>
                  <a:latin typeface="Open Sans"/>
                  <a:ea typeface="Open Sans"/>
                  <a:cs typeface="Open Sans"/>
                  <a:sym typeface="Open Sans"/>
                </a:rPr>
                <a:t>They are conclusions we have drawn based on past experiences, but which may no longer be accurate or helpful in the current situation.</a:t>
              </a:r>
            </a:p>
            <a:p>
              <a:pPr algn="l">
                <a:lnSpc>
                  <a:spcPts val="4199"/>
                </a:lnSpc>
              </a:pPr>
              <a:endPara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algn="l">
                <a:lnSpc>
                  <a:spcPts val="4199"/>
                </a:lnSpc>
              </a:pPr>
              <a:endPara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algn="l">
                <a:lnSpc>
                  <a:spcPts val="4199"/>
                </a:lnSpc>
              </a:pPr>
              <a:r>
                <a:rPr lang="en-US" sz="2999" spc="149">
                  <a:solidFill>
                    <a:srgbClr val="EC7C33"/>
                  </a:solidFill>
                  <a:latin typeface="Open Sans"/>
                  <a:ea typeface="Open Sans"/>
                  <a:cs typeface="Open Sans"/>
                  <a:sym typeface="Open Sans"/>
                </a:rPr>
                <a:t>Other characteristics:</a:t>
              </a:r>
            </a:p>
            <a:p>
              <a:pPr marL="647700" lvl="1" indent="-323850" algn="l">
                <a:lnSpc>
                  <a:spcPts val="4199"/>
                </a:lnSpc>
                <a:buFont typeface="Arial"/>
                <a:buChar char="•"/>
              </a:pPr>
              <a:r>
                <a:rPr lang="en-US" sz="2999" spc="149">
                  <a:solidFill>
                    <a:srgbClr val="EC7C33"/>
                  </a:solidFill>
                  <a:latin typeface="Open Sans"/>
                  <a:ea typeface="Open Sans"/>
                  <a:cs typeface="Open Sans"/>
                  <a:sym typeface="Open Sans"/>
                </a:rPr>
                <a:t>They present themselves as "facts" or "truths" in our thinking.</a:t>
              </a:r>
            </a:p>
            <a:p>
              <a:pPr marL="647700" lvl="1" indent="-323850" algn="l">
                <a:lnSpc>
                  <a:spcPts val="4199"/>
                </a:lnSpc>
                <a:buFont typeface="Arial"/>
                <a:buChar char="•"/>
              </a:pPr>
              <a:r>
                <a:rPr lang="en-US" sz="2999" spc="149">
                  <a:solidFill>
                    <a:srgbClr val="EC7C33"/>
                  </a:solidFill>
                  <a:latin typeface="Open Sans"/>
                  <a:ea typeface="Open Sans"/>
                  <a:cs typeface="Open Sans"/>
                  <a:sym typeface="Open Sans"/>
                </a:rPr>
                <a:t>They often act as a filter through which we perceive reality.</a:t>
              </a:r>
            </a:p>
            <a:p>
              <a:pPr marL="647700" lvl="1" indent="-323850" algn="l">
                <a:lnSpc>
                  <a:spcPts val="4199"/>
                </a:lnSpc>
                <a:buFont typeface="Arial"/>
                <a:buChar char="•"/>
              </a:pPr>
              <a:r>
                <a:rPr lang="en-US" sz="2999" spc="149">
                  <a:solidFill>
                    <a:srgbClr val="EC7C33"/>
                  </a:solidFill>
                  <a:latin typeface="Open Sans"/>
                  <a:ea typeface="Open Sans"/>
                  <a:cs typeface="Open Sans"/>
                  <a:sym typeface="Open Sans"/>
                </a:rPr>
                <a:t>They influence our behaviour and choices, often without us being aware of it.</a:t>
              </a:r>
            </a:p>
            <a:p>
              <a:pPr algn="l">
                <a:lnSpc>
                  <a:spcPts val="4199"/>
                </a:lnSpc>
              </a:pPr>
              <a:endPara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algn="l">
                <a:lnSpc>
                  <a:spcPts val="4199"/>
                </a:lnSpc>
              </a:pPr>
              <a:endPara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algn="l">
                <a:lnSpc>
                  <a:spcPts val="4199"/>
                </a:lnSpc>
              </a:pPr>
              <a:endPara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algn="l">
                <a:lnSpc>
                  <a:spcPts val="4199"/>
                </a:lnSpc>
              </a:pPr>
              <a:endPara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18272910"/>
              <a:ext cx="13298266" cy="6596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154"/>
                </a:lnSpc>
              </a:pPr>
              <a:endParaRPr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19239150"/>
              <a:ext cx="13298266" cy="6177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927"/>
                </a:lnSpc>
              </a:pPr>
              <a:endParaRPr/>
            </a:p>
          </p:txBody>
        </p:sp>
      </p:grpSp>
      <p:sp>
        <p:nvSpPr>
          <p:cNvPr id="7" name="AutoShape 7"/>
          <p:cNvSpPr/>
          <p:nvPr/>
        </p:nvSpPr>
        <p:spPr>
          <a:xfrm>
            <a:off x="7352475" y="1028700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8" name="Freeform 8"/>
          <p:cNvSpPr/>
          <p:nvPr/>
        </p:nvSpPr>
        <p:spPr>
          <a:xfrm>
            <a:off x="374263" y="218140"/>
            <a:ext cx="3537723" cy="588023"/>
          </a:xfrm>
          <a:custGeom>
            <a:avLst/>
            <a:gdLst/>
            <a:ahLst/>
            <a:cxnLst/>
            <a:rect l="l" t="t" r="r" b="b"/>
            <a:pathLst>
              <a:path w="3537723" h="588023">
                <a:moveTo>
                  <a:pt x="0" y="0"/>
                </a:moveTo>
                <a:lnTo>
                  <a:pt x="3537723" y="0"/>
                </a:lnTo>
                <a:lnTo>
                  <a:pt x="3537723" y="588022"/>
                </a:lnTo>
                <a:lnTo>
                  <a:pt x="0" y="58802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262" t="-2164" b="-2164"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9" name="AutoShape 9"/>
          <p:cNvSpPr/>
          <p:nvPr/>
        </p:nvSpPr>
        <p:spPr>
          <a:xfrm>
            <a:off x="7352475" y="3164883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32275" y="2498535"/>
            <a:ext cx="5264848" cy="52232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The impact of Limiting</a:t>
            </a:r>
          </a:p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Beliefs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738151" y="3533775"/>
            <a:ext cx="9973700" cy="31718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199"/>
              </a:lnSpc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On a personal level: They limit us in using our qualities.</a:t>
            </a:r>
          </a:p>
          <a:p>
            <a:pPr algn="l">
              <a:lnSpc>
                <a:spcPts val="4199"/>
              </a:lnSpc>
            </a:pPr>
            <a:endParaRPr lang="en-US" sz="2999" spc="149">
              <a:solidFill>
                <a:srgbClr val="EC7C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l">
              <a:lnSpc>
                <a:spcPts val="4199"/>
              </a:lnSpc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Example: "I must do everything perfectly" → can lead to procrastination and excessive control.</a:t>
            </a:r>
          </a:p>
          <a:p>
            <a:pPr algn="l">
              <a:lnSpc>
                <a:spcPts val="4199"/>
              </a:lnSpc>
            </a:pPr>
            <a:endParaRPr lang="en-US" sz="2999" spc="149">
              <a:solidFill>
                <a:srgbClr val="EC7C3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AutoShape 4"/>
          <p:cNvSpPr/>
          <p:nvPr/>
        </p:nvSpPr>
        <p:spPr>
          <a:xfrm>
            <a:off x="7352475" y="1028700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5" name="Freeform 5"/>
          <p:cNvSpPr/>
          <p:nvPr/>
        </p:nvSpPr>
        <p:spPr>
          <a:xfrm>
            <a:off x="374263" y="218140"/>
            <a:ext cx="3537723" cy="588023"/>
          </a:xfrm>
          <a:custGeom>
            <a:avLst/>
            <a:gdLst/>
            <a:ahLst/>
            <a:cxnLst/>
            <a:rect l="l" t="t" r="r" b="b"/>
            <a:pathLst>
              <a:path w="3537723" h="588023">
                <a:moveTo>
                  <a:pt x="0" y="0"/>
                </a:moveTo>
                <a:lnTo>
                  <a:pt x="3537723" y="0"/>
                </a:lnTo>
                <a:lnTo>
                  <a:pt x="3537723" y="588022"/>
                </a:lnTo>
                <a:lnTo>
                  <a:pt x="0" y="58802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262" t="-2164" b="-2164"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6" name="AutoShape 6"/>
          <p:cNvSpPr/>
          <p:nvPr/>
        </p:nvSpPr>
        <p:spPr>
          <a:xfrm>
            <a:off x="7352475" y="3164883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32275" y="3812985"/>
            <a:ext cx="5264848" cy="2594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Limiting</a:t>
            </a:r>
          </a:p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Beliefs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738151" y="1400175"/>
            <a:ext cx="9973700" cy="7439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It has to be perfect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won't be able to do it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have to be friendly/ I want to be liked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Never mind, they don't listen to me anyway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I'm not good enough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don't know how to go about it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need to prove myself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am responsible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have to be faster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have no influence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need to avoid criticism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need to maintain control 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 cannot make mistakes 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If I work hard enough everything will work out</a:t>
            </a:r>
          </a:p>
        </p:txBody>
      </p:sp>
      <p:sp>
        <p:nvSpPr>
          <p:cNvPr id="4" name="AutoShape 4"/>
          <p:cNvSpPr/>
          <p:nvPr/>
        </p:nvSpPr>
        <p:spPr>
          <a:xfrm>
            <a:off x="7352475" y="1028700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5" name="Freeform 5"/>
          <p:cNvSpPr/>
          <p:nvPr/>
        </p:nvSpPr>
        <p:spPr>
          <a:xfrm>
            <a:off x="374263" y="218140"/>
            <a:ext cx="3537723" cy="588023"/>
          </a:xfrm>
          <a:custGeom>
            <a:avLst/>
            <a:gdLst/>
            <a:ahLst/>
            <a:cxnLst/>
            <a:rect l="l" t="t" r="r" b="b"/>
            <a:pathLst>
              <a:path w="3537723" h="588023">
                <a:moveTo>
                  <a:pt x="0" y="0"/>
                </a:moveTo>
                <a:lnTo>
                  <a:pt x="3537723" y="0"/>
                </a:lnTo>
                <a:lnTo>
                  <a:pt x="3537723" y="588022"/>
                </a:lnTo>
                <a:lnTo>
                  <a:pt x="0" y="58802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262" t="-2164" b="-2164"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6" name="AutoShape 6"/>
          <p:cNvSpPr/>
          <p:nvPr/>
        </p:nvSpPr>
        <p:spPr>
          <a:xfrm>
            <a:off x="7352475" y="3164883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5652" y="0"/>
            <a:ext cx="643589" cy="10287000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3" name="TextBox 3"/>
          <p:cNvSpPr txBox="1"/>
          <p:nvPr/>
        </p:nvSpPr>
        <p:spPr>
          <a:xfrm>
            <a:off x="4731596" y="3867129"/>
            <a:ext cx="8824809" cy="12763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000" b="1" spc="434">
                <a:solidFill>
                  <a:srgbClr val="EC7C33"/>
                </a:solidFill>
                <a:latin typeface="Open Sans Bold Bold"/>
                <a:ea typeface="Open Sans Bold Bold"/>
                <a:cs typeface="Open Sans Bold Bold"/>
                <a:sym typeface="Open Sans Bold Bold"/>
              </a:rPr>
              <a:t>DEBRIEF</a:t>
            </a:r>
          </a:p>
        </p:txBody>
      </p:sp>
      <p:sp>
        <p:nvSpPr>
          <p:cNvPr id="4" name="AutoShape 4"/>
          <p:cNvSpPr/>
          <p:nvPr/>
        </p:nvSpPr>
        <p:spPr>
          <a:xfrm>
            <a:off x="4731596" y="5143473"/>
            <a:ext cx="8810904" cy="3951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32275" y="3812985"/>
            <a:ext cx="5264848" cy="2594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Limiting</a:t>
            </a:r>
          </a:p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Beliefs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738151" y="1400175"/>
            <a:ext cx="9973700" cy="7439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199"/>
              </a:lnSpc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In pairs: choose one limiting belief and discuss the following questions:</a:t>
            </a:r>
          </a:p>
          <a:p>
            <a:pPr algn="l">
              <a:lnSpc>
                <a:spcPts val="4199"/>
              </a:lnSpc>
            </a:pPr>
            <a:endParaRPr lang="en-US" sz="2999" spc="149">
              <a:solidFill>
                <a:srgbClr val="EC7C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In what situations was this belief originally helpful to you?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If this belief were 100% true, always and everywhere, what would that mean?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What qualities or competencies are you not fully using because of this limiting belief?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If your friend told you they were held back by this same belief, what advice would you give them?</a:t>
            </a:r>
          </a:p>
          <a:p>
            <a:pPr algn="l">
              <a:lnSpc>
                <a:spcPts val="4199"/>
              </a:lnSpc>
            </a:pPr>
            <a:endParaRPr lang="en-US" sz="2999" spc="149">
              <a:solidFill>
                <a:srgbClr val="EC7C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l">
              <a:lnSpc>
                <a:spcPts val="4199"/>
              </a:lnSpc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Switch roles</a:t>
            </a:r>
          </a:p>
        </p:txBody>
      </p:sp>
      <p:sp>
        <p:nvSpPr>
          <p:cNvPr id="4" name="AutoShape 4"/>
          <p:cNvSpPr/>
          <p:nvPr/>
        </p:nvSpPr>
        <p:spPr>
          <a:xfrm>
            <a:off x="7352475" y="1028700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5" name="Freeform 5"/>
          <p:cNvSpPr/>
          <p:nvPr/>
        </p:nvSpPr>
        <p:spPr>
          <a:xfrm>
            <a:off x="374263" y="218140"/>
            <a:ext cx="3537723" cy="588023"/>
          </a:xfrm>
          <a:custGeom>
            <a:avLst/>
            <a:gdLst/>
            <a:ahLst/>
            <a:cxnLst/>
            <a:rect l="l" t="t" r="r" b="b"/>
            <a:pathLst>
              <a:path w="3537723" h="588023">
                <a:moveTo>
                  <a:pt x="0" y="0"/>
                </a:moveTo>
                <a:lnTo>
                  <a:pt x="3537723" y="0"/>
                </a:lnTo>
                <a:lnTo>
                  <a:pt x="3537723" y="588022"/>
                </a:lnTo>
                <a:lnTo>
                  <a:pt x="0" y="58802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262" t="-2164" b="-2164"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6" name="AutoShape 6"/>
          <p:cNvSpPr/>
          <p:nvPr/>
        </p:nvSpPr>
        <p:spPr>
          <a:xfrm>
            <a:off x="7352475" y="3164883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32275" y="3812985"/>
            <a:ext cx="5264848" cy="2594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Limiting</a:t>
            </a:r>
          </a:p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Beliefs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738151" y="2466975"/>
            <a:ext cx="9973700" cy="5305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199"/>
              </a:lnSpc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Literally cross out your limiting belief. Then think about what helpful belief you can set against your limiting belief.</a:t>
            </a:r>
          </a:p>
          <a:p>
            <a:pPr algn="l">
              <a:lnSpc>
                <a:spcPts val="4199"/>
              </a:lnSpc>
            </a:pPr>
            <a:endParaRPr lang="en-US" sz="2999" spc="149">
              <a:solidFill>
                <a:srgbClr val="EC7C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Always make a helpful belief in line with the unhelpful belief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Formulate positively (avoid not)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Formulate briefly and powerfully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State your beliefs in the present tense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Preferably start with I. The belief is about you.</a:t>
            </a:r>
          </a:p>
        </p:txBody>
      </p:sp>
      <p:sp>
        <p:nvSpPr>
          <p:cNvPr id="4" name="AutoShape 4"/>
          <p:cNvSpPr/>
          <p:nvPr/>
        </p:nvSpPr>
        <p:spPr>
          <a:xfrm>
            <a:off x="7352475" y="1028700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5" name="Freeform 5"/>
          <p:cNvSpPr/>
          <p:nvPr/>
        </p:nvSpPr>
        <p:spPr>
          <a:xfrm>
            <a:off x="374263" y="218140"/>
            <a:ext cx="3537723" cy="588023"/>
          </a:xfrm>
          <a:custGeom>
            <a:avLst/>
            <a:gdLst/>
            <a:ahLst/>
            <a:cxnLst/>
            <a:rect l="l" t="t" r="r" b="b"/>
            <a:pathLst>
              <a:path w="3537723" h="588023">
                <a:moveTo>
                  <a:pt x="0" y="0"/>
                </a:moveTo>
                <a:lnTo>
                  <a:pt x="3537723" y="0"/>
                </a:lnTo>
                <a:lnTo>
                  <a:pt x="3537723" y="588022"/>
                </a:lnTo>
                <a:lnTo>
                  <a:pt x="0" y="58802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262" t="-2164" b="-2164"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6" name="AutoShape 6"/>
          <p:cNvSpPr/>
          <p:nvPr/>
        </p:nvSpPr>
        <p:spPr>
          <a:xfrm>
            <a:off x="7352475" y="3164883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32275" y="3812985"/>
            <a:ext cx="5264848" cy="2594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Limiting</a:t>
            </a:r>
          </a:p>
          <a:p>
            <a:pPr algn="l">
              <a:lnSpc>
                <a:spcPts val="10361"/>
              </a:lnSpc>
            </a:pPr>
            <a:r>
              <a:rPr lang="en-US" sz="7970" spc="-79">
                <a:solidFill>
                  <a:srgbClr val="EC7C3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Beliefs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738151" y="2466975"/>
            <a:ext cx="9973700" cy="5305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199"/>
              </a:lnSpc>
            </a:pPr>
            <a:r>
              <a:rPr lang="en-US" sz="2999" spc="149" dirty="0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In the same pairs: ask each other the following questions:</a:t>
            </a:r>
          </a:p>
          <a:p>
            <a:pPr algn="l">
              <a:lnSpc>
                <a:spcPts val="4199"/>
              </a:lnSpc>
            </a:pPr>
            <a:endParaRPr lang="en-US" sz="2999" spc="149" dirty="0">
              <a:solidFill>
                <a:srgbClr val="EC7C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 dirty="0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In which situations are you going to use your new helpful belief? </a:t>
            </a:r>
          </a:p>
          <a:p>
            <a:pPr marL="647700" lvl="1" indent="-323850" algn="l">
              <a:lnSpc>
                <a:spcPts val="4199"/>
              </a:lnSpc>
              <a:buFont typeface="Arial"/>
              <a:buChar char="•"/>
            </a:pPr>
            <a:r>
              <a:rPr lang="en-US" sz="2999" spc="149" dirty="0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What will help you to really do this? (examples are: put a sticky note on your door/laptop with your helpful belief).</a:t>
            </a:r>
          </a:p>
          <a:p>
            <a:pPr algn="l">
              <a:lnSpc>
                <a:spcPts val="4199"/>
              </a:lnSpc>
            </a:pPr>
            <a:endParaRPr lang="en-US" sz="2999" spc="149" dirty="0">
              <a:solidFill>
                <a:srgbClr val="EC7C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l">
              <a:lnSpc>
                <a:spcPts val="4199"/>
              </a:lnSpc>
            </a:pPr>
            <a:r>
              <a:rPr lang="en-US" sz="2999" spc="149" dirty="0">
                <a:solidFill>
                  <a:srgbClr val="EC7C33"/>
                </a:solidFill>
                <a:latin typeface="Open Sans"/>
                <a:ea typeface="Open Sans"/>
                <a:cs typeface="Open Sans"/>
                <a:sym typeface="Open Sans"/>
              </a:rPr>
              <a:t>Switch roles</a:t>
            </a:r>
          </a:p>
        </p:txBody>
      </p:sp>
      <p:sp>
        <p:nvSpPr>
          <p:cNvPr id="4" name="AutoShape 4"/>
          <p:cNvSpPr/>
          <p:nvPr/>
        </p:nvSpPr>
        <p:spPr>
          <a:xfrm>
            <a:off x="7352475" y="1028700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5" name="Freeform 5"/>
          <p:cNvSpPr/>
          <p:nvPr/>
        </p:nvSpPr>
        <p:spPr>
          <a:xfrm>
            <a:off x="374263" y="218140"/>
            <a:ext cx="3537723" cy="588023"/>
          </a:xfrm>
          <a:custGeom>
            <a:avLst/>
            <a:gdLst/>
            <a:ahLst/>
            <a:cxnLst/>
            <a:rect l="l" t="t" r="r" b="b"/>
            <a:pathLst>
              <a:path w="3537723" h="588023">
                <a:moveTo>
                  <a:pt x="0" y="0"/>
                </a:moveTo>
                <a:lnTo>
                  <a:pt x="3537723" y="0"/>
                </a:lnTo>
                <a:lnTo>
                  <a:pt x="3537723" y="588022"/>
                </a:lnTo>
                <a:lnTo>
                  <a:pt x="0" y="58802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262" t="-2164" b="-2164"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6" name="AutoShape 6"/>
          <p:cNvSpPr/>
          <p:nvPr/>
        </p:nvSpPr>
        <p:spPr>
          <a:xfrm>
            <a:off x="7352475" y="3164883"/>
            <a:ext cx="33251" cy="625117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5652" y="0"/>
            <a:ext cx="643589" cy="10287000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  <p:sp>
        <p:nvSpPr>
          <p:cNvPr id="3" name="TextBox 3"/>
          <p:cNvSpPr txBox="1"/>
          <p:nvPr/>
        </p:nvSpPr>
        <p:spPr>
          <a:xfrm>
            <a:off x="4731596" y="3867129"/>
            <a:ext cx="8824809" cy="12763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000" b="1" spc="434">
                <a:solidFill>
                  <a:srgbClr val="EC7C33"/>
                </a:solidFill>
                <a:latin typeface="Open Sans Bold Bold"/>
                <a:ea typeface="Open Sans Bold Bold"/>
                <a:cs typeface="Open Sans Bold Bold"/>
                <a:sym typeface="Open Sans Bold Bold"/>
              </a:rPr>
              <a:t>DEBRIEF</a:t>
            </a:r>
          </a:p>
        </p:txBody>
      </p:sp>
      <p:sp>
        <p:nvSpPr>
          <p:cNvPr id="4" name="AutoShape 4"/>
          <p:cNvSpPr/>
          <p:nvPr/>
        </p:nvSpPr>
        <p:spPr>
          <a:xfrm>
            <a:off x="4731596" y="5143473"/>
            <a:ext cx="8810904" cy="39511"/>
          </a:xfrm>
          <a:prstGeom prst="rect">
            <a:avLst/>
          </a:prstGeom>
          <a:solidFill>
            <a:srgbClr val="EC7C33"/>
          </a:solidFill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578</Words>
  <Application>Microsoft Macintosh PowerPoint</Application>
  <PresentationFormat>Custom</PresentationFormat>
  <Paragraphs>100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Open Sans</vt:lpstr>
      <vt:lpstr>Open Sans Bold Bold</vt:lpstr>
      <vt:lpstr>Open Sans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ChallengeYourBeliefsSlides</dc:title>
  <cp:lastModifiedBy>Sadia Verkes</cp:lastModifiedBy>
  <cp:revision>2</cp:revision>
  <dcterms:created xsi:type="dcterms:W3CDTF">2006-08-16T00:00:00Z</dcterms:created>
  <dcterms:modified xsi:type="dcterms:W3CDTF">2025-05-26T09:52:26Z</dcterms:modified>
  <dc:identifier>DAGmAujvexc</dc:identifier>
</cp:coreProperties>
</file>